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9" r:id="rId2"/>
  </p:sldMasterIdLst>
  <p:notesMasterIdLst>
    <p:notesMasterId r:id="rId32"/>
  </p:notesMasterIdLst>
  <p:sldIdLst>
    <p:sldId id="260" r:id="rId3"/>
    <p:sldId id="299" r:id="rId4"/>
    <p:sldId id="300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8" r:id="rId22"/>
    <p:sldId id="317" r:id="rId23"/>
    <p:sldId id="319" r:id="rId24"/>
    <p:sldId id="320" r:id="rId25"/>
    <p:sldId id="323" r:id="rId26"/>
    <p:sldId id="322" r:id="rId27"/>
    <p:sldId id="324" r:id="rId28"/>
    <p:sldId id="325" r:id="rId29"/>
    <p:sldId id="328" r:id="rId30"/>
    <p:sldId id="264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5CEBA0-79B5-47E3-93BD-C3F94081C3FE}" type="datetimeFigureOut">
              <a:rPr lang="zh-TW" altLang="en-US" smtClean="0"/>
              <a:t>2018/11/20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9E35D-91DE-48EF-B14B-247A56608D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098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76AE0-3316-45D6-B2B7-EB2AFA35008A}" type="slidenum">
              <a:rPr lang="zh-TW" altLang="en-US" smtClean="0">
                <a:solidFill>
                  <a:prstClr val="black"/>
                </a:solidFill>
              </a:rPr>
              <a:pPr/>
              <a:t>1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337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57" r="8482" b="19290"/>
          <a:stretch/>
        </p:blipFill>
        <p:spPr>
          <a:xfrm>
            <a:off x="-11576" y="945861"/>
            <a:ext cx="12199717" cy="592950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04" b="20026"/>
          <a:stretch/>
        </p:blipFill>
        <p:spPr>
          <a:xfrm>
            <a:off x="-11575" y="277611"/>
            <a:ext cx="3163317" cy="659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769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2018/11/20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771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2018/11/20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911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2018/11/20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380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2018/11/20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9173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2018/11/20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6212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 rot="16200000">
            <a:off x="-3311237" y="3311238"/>
            <a:ext cx="6858001" cy="235526"/>
          </a:xfrm>
          <a:prstGeom prst="rect">
            <a:avLst/>
          </a:prstGeom>
          <a:gradFill>
            <a:gsLst>
              <a:gs pos="31000">
                <a:srgbClr val="9D52B0"/>
              </a:gs>
              <a:gs pos="0">
                <a:srgbClr val="5E54BE"/>
              </a:gs>
              <a:gs pos="53000">
                <a:srgbClr val="B1517E"/>
              </a:gs>
              <a:gs pos="83000">
                <a:srgbClr val="E17E48"/>
              </a:gs>
              <a:gs pos="100000">
                <a:srgbClr val="F9CB7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 defTabSz="609570"/>
            <a:endParaRPr kumimoji="1" lang="zh-TW" altLang="en-US" sz="2400" dirty="0">
              <a:solidFill>
                <a:prstClr val="white"/>
              </a:solidFill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71101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 rot="16200000">
            <a:off x="-3311237" y="3311238"/>
            <a:ext cx="6858001" cy="235526"/>
          </a:xfrm>
          <a:prstGeom prst="rect">
            <a:avLst/>
          </a:prstGeom>
          <a:gradFill>
            <a:gsLst>
              <a:gs pos="31000">
                <a:srgbClr val="9D52B0"/>
              </a:gs>
              <a:gs pos="0">
                <a:srgbClr val="5E54BE"/>
              </a:gs>
              <a:gs pos="53000">
                <a:srgbClr val="B1517E"/>
              </a:gs>
              <a:gs pos="83000">
                <a:srgbClr val="E17E48"/>
              </a:gs>
              <a:gs pos="100000">
                <a:srgbClr val="F9CB7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 defTabSz="609570"/>
            <a:endParaRPr kumimoji="1" lang="zh-TW" altLang="en-US" sz="2400" dirty="0">
              <a:solidFill>
                <a:prstClr val="white"/>
              </a:solidFill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7786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D24CA-6C5D-4BB6-B1C9-BC2F91C4A15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2018/11/20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02199-D38A-4187-980E-8A869DBD2BA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5235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Gra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"/>
            <a:ext cx="12192000" cy="123674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>
              <a:solidFill>
                <a:prstClr val="white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3113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2018/11/20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339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2018/11/20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5423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2018/11/20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26506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2018/11/20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7435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2018/11/20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18515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2018/11/20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54257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2018/11/20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00389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2018/11/20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0082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3A55AF3-65BE-4A52-9C80-AC6B0002B79E}" type="datetimeFigureOut">
              <a:rPr lang="zh-TW" altLang="en-US" smtClean="0"/>
              <a:pPr/>
              <a:t>2018/11/20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>
              <a:solidFill>
                <a:srgbClr val="335B7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4347033-0982-4FF6-80D1-B94E0375A58D}" type="slidenum">
              <a:rPr lang="zh-TW" altLang="en-US" smtClean="0">
                <a:solidFill>
                  <a:srgbClr val="335B74"/>
                </a:solidFill>
              </a:rPr>
              <a:pPr/>
              <a:t>‹#›</a:t>
            </a:fld>
            <a:endParaRPr lang="zh-TW" altLang="en-US">
              <a:solidFill>
                <a:srgbClr val="335B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6575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2018/11/20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35415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2018/11/20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50681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2018/11/20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654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052648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2018/11/20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74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2018/11/20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921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2018/11/20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758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2018/11/20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055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2018/11/20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031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2018/11/20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493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軟正黑體" panose="020B0604030504040204" pitchFamily="34" charset="-120"/>
              </a:defRPr>
            </a:lvl1pPr>
          </a:lstStyle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2018/11/20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軟正黑體" panose="020B0604030504040204" pitchFamily="34" charset="-120"/>
              </a:defRPr>
            </a:lvl1pPr>
          </a:lstStyle>
          <a:p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軟正黑體" panose="020B0604030504040204" pitchFamily="34" charset="-120"/>
              </a:defRPr>
            </a:lvl1pPr>
          </a:lstStyle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285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3A55AF3-65BE-4A52-9C80-AC6B0002B79E}" type="datetimeFigureOut">
              <a:rPr lang="zh-TW" altLang="en-US" smtClean="0"/>
              <a:pPr/>
              <a:t>2018/11/20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449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Relationship Id="rId4" Type="http://schemas.openxmlformats.org/officeDocument/2006/relationships/hyperlink" Target="http://cloud.google.com/vision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Relationship Id="rId4" Type="http://schemas.openxmlformats.org/officeDocument/2006/relationships/hyperlink" Target="http://cloud.google.com/vision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Relationship Id="rId4" Type="http://schemas.openxmlformats.org/officeDocument/2006/relationships/hyperlink" Target="http://cloud.google.com/vision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Relationship Id="rId4" Type="http://schemas.openxmlformats.org/officeDocument/2006/relationships/hyperlink" Target="http://cloud.google.com/vision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Relationship Id="rId4" Type="http://schemas.openxmlformats.org/officeDocument/2006/relationships/hyperlink" Target="http://cloud.google.com/vision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cloud.google.com/vision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cloud.google.com/speech-to-text" TargetMode="Externa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cloud.google.com/video-intelligence/" TargetMode="Externa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playground.tensorflow.or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"/>
          <p:cNvPicPr>
            <a:picLocks noChangeAspect="1"/>
          </p:cNvPicPr>
          <p:nvPr/>
        </p:nvPicPr>
        <p:blipFill>
          <a:blip r:embed="rId3" cstate="email">
            <a:lum bright="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70340"/>
          </a:xfrm>
          <a:prstGeom prst="rect">
            <a:avLst/>
          </a:prstGeom>
        </p:spPr>
      </p:pic>
      <p:sp>
        <p:nvSpPr>
          <p:cNvPr id="10" name="標題 10"/>
          <p:cNvSpPr txBox="1">
            <a:spLocks/>
          </p:cNvSpPr>
          <p:nvPr/>
        </p:nvSpPr>
        <p:spPr>
          <a:xfrm>
            <a:off x="-81335" y="5139618"/>
            <a:ext cx="10436514" cy="1033129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txBody>
          <a:bodyPr vert="horz" anchor="b">
            <a:noAutofit/>
          </a:bodyPr>
          <a:lstStyle>
            <a:lvl1pPr marL="484632" algn="r" rtl="0" eaLnBrk="1" latinLnBrk="0" hangingPunct="1">
              <a:spcBef>
                <a:spcPct val="0"/>
              </a:spcBef>
              <a:buNone/>
              <a:defRPr lang="zh-TW" sz="4500" kern="120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en-US" sz="4800" b="1" dirty="0" smtClean="0">
                <a:ln w="6350">
                  <a:noFill/>
                </a:ln>
                <a:solidFill>
                  <a:prstClr val="white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Cloud Platform Tutorial</a:t>
            </a:r>
            <a:endParaRPr altLang="en-US" sz="4800" b="1" dirty="0">
              <a:ln w="6350">
                <a:noFill/>
              </a:ln>
              <a:solidFill>
                <a:prstClr val="white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10271787" y="6285077"/>
            <a:ext cx="1920213" cy="461665"/>
            <a:chOff x="5436096" y="6062642"/>
            <a:chExt cx="2365976" cy="568838"/>
          </a:xfrm>
        </p:grpSpPr>
        <p:pic>
          <p:nvPicPr>
            <p:cNvPr id="12" name="Picture 7" descr="D:\WORK\88集團資料\智冠_圓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6093352"/>
              <a:ext cx="504000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文字方塊 12"/>
            <p:cNvSpPr txBox="1"/>
            <p:nvPr/>
          </p:nvSpPr>
          <p:spPr>
            <a:xfrm>
              <a:off x="5940152" y="6062642"/>
              <a:ext cx="1861920" cy="568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智冠科技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-81335" y="3953524"/>
            <a:ext cx="7282763" cy="11860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5400" b="1" dirty="0">
                <a:ln w="6350">
                  <a:noFill/>
                </a:ln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智冠科技 數位發展中心</a:t>
            </a:r>
            <a:endParaRPr lang="en-US" altLang="zh-TW" sz="5400" b="1" dirty="0">
              <a:ln w="6350">
                <a:noFill/>
              </a:ln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96685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 txBox="1">
            <a:spLocks/>
          </p:cNvSpPr>
          <p:nvPr/>
        </p:nvSpPr>
        <p:spPr>
          <a:xfrm>
            <a:off x="1281765" y="363980"/>
            <a:ext cx="1109472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dirty="0" smtClean="0"/>
              <a:t>GCP, Step 3, </a:t>
            </a:r>
            <a:r>
              <a:rPr lang="en-US" altLang="zh-TW" sz="4000" dirty="0" smtClean="0"/>
              <a:t>Data Analysis:</a:t>
            </a:r>
            <a:br>
              <a:rPr lang="en-US" altLang="zh-TW" sz="4000" dirty="0" smtClean="0"/>
            </a:br>
            <a:r>
              <a:rPr lang="en-US" altLang="zh-TW" sz="4000" dirty="0" smtClean="0"/>
              <a:t>                 	    Cloud ML engine, prebuilt model</a:t>
            </a:r>
            <a:endParaRPr lang="zh-TW" altLang="en-US" sz="20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336" y="1167790"/>
            <a:ext cx="608096" cy="56328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988" y="1770295"/>
            <a:ext cx="8662737" cy="447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69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 txBox="1">
            <a:spLocks/>
          </p:cNvSpPr>
          <p:nvPr/>
        </p:nvSpPr>
        <p:spPr>
          <a:xfrm>
            <a:off x="1281765" y="363980"/>
            <a:ext cx="1109472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dirty="0" smtClean="0"/>
              <a:t>GCP, Step 3, </a:t>
            </a:r>
            <a:r>
              <a:rPr lang="en-US" altLang="zh-TW" sz="4000" dirty="0" smtClean="0"/>
              <a:t>Data Analysis:</a:t>
            </a:r>
            <a:br>
              <a:rPr lang="en-US" altLang="zh-TW" sz="4000" dirty="0" smtClean="0"/>
            </a:br>
            <a:r>
              <a:rPr lang="en-US" altLang="zh-TW" sz="4000" dirty="0" smtClean="0"/>
              <a:t>                 	    Cloud ML engine, prebuilt model</a:t>
            </a:r>
            <a:endParaRPr lang="zh-TW" altLang="en-US" sz="20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336" y="1167790"/>
            <a:ext cx="608096" cy="56328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637" y="1814737"/>
            <a:ext cx="8896951" cy="438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4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 txBox="1">
            <a:spLocks/>
          </p:cNvSpPr>
          <p:nvPr/>
        </p:nvSpPr>
        <p:spPr>
          <a:xfrm>
            <a:off x="1281765" y="363980"/>
            <a:ext cx="1109472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dirty="0" smtClean="0"/>
              <a:t>GCP, Step 3, </a:t>
            </a:r>
            <a:r>
              <a:rPr lang="en-US" altLang="zh-TW" sz="4000" dirty="0" smtClean="0"/>
              <a:t>Data Analysis:</a:t>
            </a:r>
            <a:br>
              <a:rPr lang="en-US" altLang="zh-TW" sz="4000" dirty="0" smtClean="0"/>
            </a:br>
            <a:r>
              <a:rPr lang="en-US" altLang="zh-TW" sz="4000" dirty="0" smtClean="0"/>
              <a:t>                 	    Cloud ML engine, prebuilt model</a:t>
            </a:r>
            <a:endParaRPr lang="zh-TW" altLang="en-US" sz="20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336" y="1167790"/>
            <a:ext cx="608096" cy="56328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756" y="1847058"/>
            <a:ext cx="8831179" cy="4497077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8462212" y="5077326"/>
            <a:ext cx="3384884" cy="8983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 terms of the amount of data, </a:t>
            </a:r>
            <a:br>
              <a:rPr lang="en-US" altLang="zh-TW" dirty="0" smtClean="0"/>
            </a:br>
            <a:r>
              <a:rPr lang="en-US" altLang="zh-TW" dirty="0" smtClean="0"/>
              <a:t>no one can defeat Google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824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389" y="1814737"/>
            <a:ext cx="8365958" cy="451227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055" y="1195137"/>
            <a:ext cx="589952" cy="532395"/>
          </a:xfrm>
          <a:prstGeom prst="rect">
            <a:avLst/>
          </a:prstGeom>
        </p:spPr>
      </p:pic>
      <p:sp>
        <p:nvSpPr>
          <p:cNvPr id="11" name="圓角矩形 10"/>
          <p:cNvSpPr/>
          <p:nvPr/>
        </p:nvSpPr>
        <p:spPr>
          <a:xfrm>
            <a:off x="7661709" y="3826042"/>
            <a:ext cx="3465094" cy="333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Optical </a:t>
            </a:r>
            <a:r>
              <a:rPr lang="en-US" altLang="zh-TW" dirty="0"/>
              <a:t>Character Recognition</a:t>
            </a:r>
            <a:endParaRPr lang="zh-TW" altLang="en-US" dirty="0"/>
          </a:p>
        </p:txBody>
      </p:sp>
      <p:sp>
        <p:nvSpPr>
          <p:cNvPr id="12" name="圓角矩形 11"/>
          <p:cNvSpPr/>
          <p:nvPr/>
        </p:nvSpPr>
        <p:spPr>
          <a:xfrm>
            <a:off x="2053389" y="5993950"/>
            <a:ext cx="2807369" cy="333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Adult,  Violent</a:t>
            </a:r>
            <a:endParaRPr lang="zh-TW" altLang="en-US" dirty="0"/>
          </a:p>
        </p:txBody>
      </p:sp>
      <p:sp>
        <p:nvSpPr>
          <p:cNvPr id="13" name="標題 1"/>
          <p:cNvSpPr txBox="1">
            <a:spLocks/>
          </p:cNvSpPr>
          <p:nvPr/>
        </p:nvSpPr>
        <p:spPr>
          <a:xfrm>
            <a:off x="1281765" y="363980"/>
            <a:ext cx="1109472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dirty="0" smtClean="0"/>
              <a:t>GCP, Step 3, </a:t>
            </a:r>
            <a:r>
              <a:rPr lang="en-US" altLang="zh-TW" sz="4000" dirty="0" smtClean="0"/>
              <a:t>Data Analysis:</a:t>
            </a:r>
            <a:br>
              <a:rPr lang="en-US" altLang="zh-TW" sz="4000" dirty="0" smtClean="0"/>
            </a:br>
            <a:r>
              <a:rPr lang="en-US" altLang="zh-TW" sz="4000" dirty="0" smtClean="0"/>
              <a:t>                 </a:t>
            </a:r>
            <a:r>
              <a:rPr lang="en-US" altLang="zh-TW" sz="4000" dirty="0"/>
              <a:t> </a:t>
            </a:r>
            <a:r>
              <a:rPr lang="en-US" altLang="zh-TW" sz="4000" dirty="0" smtClean="0"/>
              <a:t>      </a:t>
            </a:r>
            <a:r>
              <a:rPr lang="en-US" altLang="zh-TW" sz="4000" dirty="0" smtClean="0">
                <a:hlinkClick r:id="rId4"/>
              </a:rPr>
              <a:t>Cloud Vision API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5513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055" y="1195137"/>
            <a:ext cx="589952" cy="53239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726" y="2039327"/>
            <a:ext cx="8823158" cy="4148950"/>
          </a:xfrm>
          <a:prstGeom prst="rect">
            <a:avLst/>
          </a:prstGeom>
        </p:spPr>
      </p:pic>
      <p:sp>
        <p:nvSpPr>
          <p:cNvPr id="13" name="標題 1"/>
          <p:cNvSpPr txBox="1">
            <a:spLocks/>
          </p:cNvSpPr>
          <p:nvPr/>
        </p:nvSpPr>
        <p:spPr>
          <a:xfrm>
            <a:off x="1281765" y="363980"/>
            <a:ext cx="1109472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dirty="0" smtClean="0"/>
              <a:t>GCP, Step 3, </a:t>
            </a:r>
            <a:r>
              <a:rPr lang="en-US" altLang="zh-TW" sz="4000" dirty="0" smtClean="0"/>
              <a:t>Data Analysis:</a:t>
            </a:r>
            <a:br>
              <a:rPr lang="en-US" altLang="zh-TW" sz="4000" dirty="0" smtClean="0"/>
            </a:br>
            <a:r>
              <a:rPr lang="en-US" altLang="zh-TW" sz="4000" dirty="0" smtClean="0"/>
              <a:t>                 </a:t>
            </a:r>
            <a:r>
              <a:rPr lang="en-US" altLang="zh-TW" sz="4000" dirty="0"/>
              <a:t> </a:t>
            </a:r>
            <a:r>
              <a:rPr lang="en-US" altLang="zh-TW" sz="4000" dirty="0" smtClean="0"/>
              <a:t>      </a:t>
            </a:r>
            <a:r>
              <a:rPr lang="en-US" altLang="zh-TW" sz="4000" dirty="0" smtClean="0">
                <a:hlinkClick r:id="rId4"/>
              </a:rPr>
              <a:t>Cloud Vision API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5111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055" y="1195137"/>
            <a:ext cx="589952" cy="53239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765" y="1814737"/>
            <a:ext cx="9803330" cy="4503720"/>
          </a:xfrm>
          <a:prstGeom prst="rect">
            <a:avLst/>
          </a:prstGeo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1281765" y="363980"/>
            <a:ext cx="1109472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dirty="0" smtClean="0"/>
              <a:t>GCP, Step 3, </a:t>
            </a:r>
            <a:r>
              <a:rPr lang="en-US" altLang="zh-TW" sz="4000" dirty="0" smtClean="0"/>
              <a:t>Data Analysis:</a:t>
            </a:r>
            <a:br>
              <a:rPr lang="en-US" altLang="zh-TW" sz="4000" dirty="0" smtClean="0"/>
            </a:br>
            <a:r>
              <a:rPr lang="en-US" altLang="zh-TW" sz="4000" dirty="0" smtClean="0"/>
              <a:t>                 </a:t>
            </a:r>
            <a:r>
              <a:rPr lang="en-US" altLang="zh-TW" sz="4000" dirty="0"/>
              <a:t> </a:t>
            </a:r>
            <a:r>
              <a:rPr lang="en-US" altLang="zh-TW" sz="4000" dirty="0" smtClean="0"/>
              <a:t>      </a:t>
            </a:r>
            <a:r>
              <a:rPr lang="en-US" altLang="zh-TW" sz="4000" dirty="0" smtClean="0">
                <a:hlinkClick r:id="rId4"/>
              </a:rPr>
              <a:t>Cloud Vision API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2387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055" y="1195137"/>
            <a:ext cx="589952" cy="53239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979" y="1814737"/>
            <a:ext cx="8975558" cy="5048751"/>
          </a:xfrm>
          <a:prstGeom prst="rect">
            <a:avLst/>
          </a:prstGeom>
        </p:spPr>
      </p:pic>
      <p:sp>
        <p:nvSpPr>
          <p:cNvPr id="9" name="標題 1"/>
          <p:cNvSpPr txBox="1">
            <a:spLocks/>
          </p:cNvSpPr>
          <p:nvPr/>
        </p:nvSpPr>
        <p:spPr>
          <a:xfrm>
            <a:off x="1281765" y="363980"/>
            <a:ext cx="1109472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dirty="0" smtClean="0"/>
              <a:t>GCP, Step 3, </a:t>
            </a:r>
            <a:r>
              <a:rPr lang="en-US" altLang="zh-TW" sz="4000" dirty="0" smtClean="0"/>
              <a:t>Data Analysis:</a:t>
            </a:r>
            <a:br>
              <a:rPr lang="en-US" altLang="zh-TW" sz="4000" dirty="0" smtClean="0"/>
            </a:br>
            <a:r>
              <a:rPr lang="en-US" altLang="zh-TW" sz="4000" dirty="0" smtClean="0"/>
              <a:t>                 </a:t>
            </a:r>
            <a:r>
              <a:rPr lang="en-US" altLang="zh-TW" sz="4000" dirty="0"/>
              <a:t> </a:t>
            </a:r>
            <a:r>
              <a:rPr lang="en-US" altLang="zh-TW" sz="4000" dirty="0" smtClean="0"/>
              <a:t>      </a:t>
            </a:r>
            <a:r>
              <a:rPr lang="en-US" altLang="zh-TW" sz="4000" dirty="0" smtClean="0">
                <a:hlinkClick r:id="rId4"/>
              </a:rPr>
              <a:t>Cloud Vision API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4048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055" y="1195137"/>
            <a:ext cx="589952" cy="53239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765" y="2645894"/>
            <a:ext cx="9906000" cy="1962150"/>
          </a:xfrm>
          <a:prstGeom prst="rect">
            <a:avLst/>
          </a:prstGeom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1281765" y="363980"/>
            <a:ext cx="1109472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dirty="0" smtClean="0"/>
              <a:t>GCP, Step 3, </a:t>
            </a:r>
            <a:r>
              <a:rPr lang="en-US" altLang="zh-TW" sz="4000" dirty="0" smtClean="0"/>
              <a:t>Data Analysis:</a:t>
            </a:r>
            <a:br>
              <a:rPr lang="en-US" altLang="zh-TW" sz="4000" dirty="0" smtClean="0"/>
            </a:br>
            <a:r>
              <a:rPr lang="en-US" altLang="zh-TW" sz="4000" dirty="0" smtClean="0"/>
              <a:t>                 </a:t>
            </a:r>
            <a:r>
              <a:rPr lang="en-US" altLang="zh-TW" sz="4000" dirty="0"/>
              <a:t> </a:t>
            </a:r>
            <a:r>
              <a:rPr lang="en-US" altLang="zh-TW" sz="4000" dirty="0" smtClean="0"/>
              <a:t>      </a:t>
            </a:r>
            <a:r>
              <a:rPr lang="en-US" altLang="zh-TW" sz="4000" dirty="0" smtClean="0">
                <a:hlinkClick r:id="rId4"/>
              </a:rPr>
              <a:t>Cloud Vision API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5248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055" y="1195137"/>
            <a:ext cx="589952" cy="532395"/>
          </a:xfrm>
          <a:prstGeom prst="rect">
            <a:avLst/>
          </a:prstGeom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1281765" y="363980"/>
            <a:ext cx="1109472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dirty="0" smtClean="0"/>
              <a:t>GCP, Step 3, </a:t>
            </a:r>
            <a:r>
              <a:rPr lang="en-US" altLang="zh-TW" sz="4000" dirty="0" smtClean="0"/>
              <a:t>Data Analysis:</a:t>
            </a:r>
            <a:br>
              <a:rPr lang="en-US" altLang="zh-TW" sz="4000" dirty="0" smtClean="0"/>
            </a:br>
            <a:r>
              <a:rPr lang="en-US" altLang="zh-TW" sz="4000" dirty="0" smtClean="0"/>
              <a:t>                 </a:t>
            </a:r>
            <a:r>
              <a:rPr lang="en-US" altLang="zh-TW" sz="4000" dirty="0"/>
              <a:t> </a:t>
            </a:r>
            <a:r>
              <a:rPr lang="en-US" altLang="zh-TW" sz="4000" dirty="0" smtClean="0"/>
              <a:t>      </a:t>
            </a:r>
            <a:r>
              <a:rPr lang="en-US" altLang="zh-TW" sz="4000" dirty="0" smtClean="0">
                <a:hlinkClick r:id="rId3"/>
              </a:rPr>
              <a:t>Cloud Vision API</a:t>
            </a:r>
            <a:r>
              <a:rPr lang="en-US" altLang="zh-TW" sz="4000" dirty="0" smtClean="0"/>
              <a:t> + Translation API</a:t>
            </a:r>
            <a:endParaRPr lang="zh-TW" altLang="en-US" sz="20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6189" y="1814737"/>
            <a:ext cx="8911389" cy="501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0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1355557" y="322515"/>
            <a:ext cx="1109472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dirty="0" smtClean="0"/>
              <a:t>GCP, Step 3, </a:t>
            </a:r>
            <a:r>
              <a:rPr lang="en-US" altLang="zh-TW" sz="4000" dirty="0" smtClean="0"/>
              <a:t>Data Analysis:</a:t>
            </a:r>
            <a:br>
              <a:rPr lang="en-US" altLang="zh-TW" sz="4000" dirty="0" smtClean="0"/>
            </a:br>
            <a:r>
              <a:rPr lang="en-US" altLang="zh-TW" sz="4000" dirty="0" smtClean="0"/>
              <a:t>                 </a:t>
            </a:r>
            <a:r>
              <a:rPr lang="en-US" altLang="zh-TW" sz="4000" dirty="0"/>
              <a:t> </a:t>
            </a:r>
            <a:r>
              <a:rPr lang="en-US" altLang="zh-TW" sz="4000" dirty="0" smtClean="0"/>
              <a:t>      Cloud Natural Language API</a:t>
            </a:r>
            <a:endParaRPr lang="zh-TW" altLang="en-US" sz="2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557" y="1818272"/>
            <a:ext cx="8959517" cy="503972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504" y="1161468"/>
            <a:ext cx="635669" cy="56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6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97280" y="188607"/>
            <a:ext cx="42367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Neural Network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45734"/>
            <a:ext cx="10193572" cy="5012266"/>
          </a:xfrm>
          <a:prstGeom prst="rect">
            <a:avLst/>
          </a:prstGeom>
        </p:spPr>
      </p:pic>
      <p:sp>
        <p:nvSpPr>
          <p:cNvPr id="9" name="標題 1"/>
          <p:cNvSpPr txBox="1">
            <a:spLocks/>
          </p:cNvSpPr>
          <p:nvPr/>
        </p:nvSpPr>
        <p:spPr>
          <a:xfrm>
            <a:off x="1097280" y="188607"/>
            <a:ext cx="1109472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dirty="0" err="1" smtClean="0"/>
              <a:t>TensorFlow</a:t>
            </a:r>
            <a:r>
              <a:rPr lang="zh-TW" altLang="en-US" sz="4400" dirty="0" smtClean="0"/>
              <a:t>：</a:t>
            </a:r>
            <a:r>
              <a:rPr lang="en-US" altLang="zh-TW" sz="4400" dirty="0" smtClean="0">
                <a:hlinkClick r:id="rId3"/>
              </a:rPr>
              <a:t>Neural Network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3328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1355557" y="322515"/>
            <a:ext cx="1109472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dirty="0" smtClean="0"/>
              <a:t>GCP, Step 3, </a:t>
            </a:r>
            <a:r>
              <a:rPr lang="en-US" altLang="zh-TW" sz="4000" dirty="0" smtClean="0"/>
              <a:t>Data Analysis:</a:t>
            </a:r>
            <a:br>
              <a:rPr lang="en-US" altLang="zh-TW" sz="4000" dirty="0" smtClean="0"/>
            </a:br>
            <a:r>
              <a:rPr lang="en-US" altLang="zh-TW" sz="4000" dirty="0" smtClean="0"/>
              <a:t>                 </a:t>
            </a:r>
            <a:r>
              <a:rPr lang="en-US" altLang="zh-TW" sz="4000" dirty="0"/>
              <a:t> </a:t>
            </a:r>
            <a:r>
              <a:rPr lang="en-US" altLang="zh-TW" sz="4000" dirty="0" smtClean="0"/>
              <a:t>      Cloud Natural Language API</a:t>
            </a:r>
            <a:endParaRPr lang="zh-TW" altLang="en-US" sz="2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504" y="1161468"/>
            <a:ext cx="635669" cy="56680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79" y="1773272"/>
            <a:ext cx="7692189" cy="453929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7772" y="1818271"/>
            <a:ext cx="4754228" cy="262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9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1355557" y="322515"/>
            <a:ext cx="1109472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dirty="0" smtClean="0"/>
              <a:t>GCP, Step 3, </a:t>
            </a:r>
            <a:r>
              <a:rPr lang="en-US" altLang="zh-TW" sz="4000" dirty="0" smtClean="0"/>
              <a:t>Data Analysis:</a:t>
            </a:r>
            <a:br>
              <a:rPr lang="en-US" altLang="zh-TW" sz="4000" dirty="0" smtClean="0"/>
            </a:br>
            <a:r>
              <a:rPr lang="en-US" altLang="zh-TW" sz="4000" dirty="0" smtClean="0"/>
              <a:t>                 </a:t>
            </a:r>
            <a:r>
              <a:rPr lang="en-US" altLang="zh-TW" sz="4000" dirty="0"/>
              <a:t> </a:t>
            </a:r>
            <a:r>
              <a:rPr lang="en-US" altLang="zh-TW" sz="4000" dirty="0" smtClean="0"/>
              <a:t>      </a:t>
            </a:r>
            <a:r>
              <a:rPr lang="en-US" altLang="zh-TW" sz="4000" dirty="0" smtClean="0">
                <a:hlinkClick r:id="rId2"/>
              </a:rPr>
              <a:t>Cloud Speech-to-Text API</a:t>
            </a:r>
            <a:endParaRPr lang="zh-TW" altLang="en-US" sz="20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831" y="1894973"/>
            <a:ext cx="9625264" cy="496302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991" y="1205097"/>
            <a:ext cx="581428" cy="43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0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1355557" y="322515"/>
            <a:ext cx="1109472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dirty="0" smtClean="0"/>
              <a:t>GCP, Step 3, </a:t>
            </a:r>
            <a:r>
              <a:rPr lang="en-US" altLang="zh-TW" sz="4000" dirty="0" smtClean="0"/>
              <a:t>Data Analysis:</a:t>
            </a:r>
            <a:br>
              <a:rPr lang="en-US" altLang="zh-TW" sz="4000" dirty="0" smtClean="0"/>
            </a:br>
            <a:r>
              <a:rPr lang="en-US" altLang="zh-TW" sz="4000" dirty="0" smtClean="0"/>
              <a:t>                 </a:t>
            </a:r>
            <a:r>
              <a:rPr lang="en-US" altLang="zh-TW" sz="4000" dirty="0"/>
              <a:t> </a:t>
            </a:r>
            <a:r>
              <a:rPr lang="en-US" altLang="zh-TW" sz="4000" dirty="0" smtClean="0"/>
              <a:t>      </a:t>
            </a:r>
            <a:r>
              <a:rPr lang="en-US" altLang="zh-TW" sz="4000" dirty="0" smtClean="0">
                <a:hlinkClick r:id="rId2"/>
              </a:rPr>
              <a:t>Cloud Video Intelligence</a:t>
            </a:r>
            <a:endParaRPr lang="zh-TW" altLang="en-US" sz="2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633" y="1773272"/>
            <a:ext cx="8694820" cy="448928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0419" y="1190557"/>
            <a:ext cx="614613" cy="51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8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188607"/>
            <a:ext cx="11094720" cy="1450757"/>
          </a:xfrm>
        </p:spPr>
        <p:txBody>
          <a:bodyPr>
            <a:normAutofit/>
          </a:bodyPr>
          <a:lstStyle/>
          <a:p>
            <a:r>
              <a:rPr lang="en-US" altLang="zh-TW" sz="4400" dirty="0" smtClean="0"/>
              <a:t>Message-Oriented  Architectures</a:t>
            </a:r>
            <a:endParaRPr lang="zh-TW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1097280" y="188607"/>
            <a:ext cx="42367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Data Processing Architectures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93970"/>
            <a:ext cx="8095437" cy="4443220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7434469" y="2584176"/>
            <a:ext cx="4349364" cy="11131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Rather than give response immediately</a:t>
            </a:r>
            <a:br>
              <a:rPr lang="en-US" altLang="zh-TW" dirty="0" smtClean="0"/>
            </a:br>
            <a:r>
              <a:rPr lang="en-US" altLang="zh-TW" dirty="0" smtClean="0"/>
              <a:t>Receive code will be given </a:t>
            </a:r>
            <a:br>
              <a:rPr lang="en-US" altLang="zh-TW" dirty="0" smtClean="0"/>
            </a:br>
            <a:r>
              <a:rPr lang="en-US" altLang="zh-TW" dirty="0" smtClean="0"/>
              <a:t>and process them separately 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7291346" y="4905954"/>
            <a:ext cx="4492487" cy="12642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 HA →asynchronous processing</a:t>
            </a:r>
            <a:br>
              <a:rPr lang="en-US" altLang="zh-TW" dirty="0" smtClean="0"/>
            </a:br>
            <a:r>
              <a:rPr lang="en-US" altLang="zh-TW" dirty="0" smtClean="0"/>
              <a:t> *load balance, balance high throughput</a:t>
            </a:r>
            <a:br>
              <a:rPr lang="en-US" altLang="zh-TW" dirty="0" smtClean="0"/>
            </a:br>
            <a:r>
              <a:rPr lang="en-US" altLang="zh-TW" dirty="0"/>
              <a:t> </a:t>
            </a:r>
            <a:r>
              <a:rPr lang="en-US" altLang="zh-TW" dirty="0" smtClean="0"/>
              <a:t>*reduce </a:t>
            </a:r>
            <a:r>
              <a:rPr lang="en-US" altLang="zh-TW" dirty="0"/>
              <a:t>coupling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738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188607"/>
            <a:ext cx="11094720" cy="1450757"/>
          </a:xfrm>
        </p:spPr>
        <p:txBody>
          <a:bodyPr>
            <a:normAutofit/>
          </a:bodyPr>
          <a:lstStyle/>
          <a:p>
            <a:r>
              <a:rPr lang="en-US" altLang="zh-TW" sz="4400" dirty="0" smtClean="0"/>
              <a:t>GCP, Step 0, Data Flow</a:t>
            </a:r>
            <a:br>
              <a:rPr lang="en-US" altLang="zh-TW" sz="4400" dirty="0" smtClean="0"/>
            </a:br>
            <a:r>
              <a:rPr lang="en-US" altLang="zh-TW" sz="4400" dirty="0" smtClean="0"/>
              <a:t>                      Pub/Sub</a:t>
            </a:r>
            <a:endParaRPr lang="zh-TW" altLang="en-US" sz="2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821" y="1032133"/>
            <a:ext cx="519650" cy="53889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95" y="1745294"/>
            <a:ext cx="8873655" cy="4495800"/>
          </a:xfrm>
          <a:prstGeom prst="rect">
            <a:avLst/>
          </a:prstGeom>
        </p:spPr>
      </p:pic>
      <p:sp>
        <p:nvSpPr>
          <p:cNvPr id="9" name="圓角矩形 8"/>
          <p:cNvSpPr/>
          <p:nvPr/>
        </p:nvSpPr>
        <p:spPr>
          <a:xfrm>
            <a:off x="7034463" y="2325032"/>
            <a:ext cx="5157537" cy="27763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Message-Oriented Architectures</a:t>
            </a:r>
          </a:p>
          <a:p>
            <a:r>
              <a:rPr lang="en-US" altLang="zh-TW" dirty="0" smtClean="0"/>
              <a:t>Reliable real time messaging accessed by GCP</a:t>
            </a:r>
            <a:br>
              <a:rPr lang="en-US" altLang="zh-TW" dirty="0" smtClean="0"/>
            </a:br>
            <a:r>
              <a:rPr lang="en-US" altLang="zh-TW" dirty="0" smtClean="0"/>
              <a:t>for multiple customer/subscription</a:t>
            </a:r>
          </a:p>
          <a:p>
            <a:endParaRPr lang="en-US" altLang="zh-TW" dirty="0"/>
          </a:p>
          <a:p>
            <a:r>
              <a:rPr lang="en-US" altLang="zh-TW" dirty="0" smtClean="0"/>
              <a:t>Pub/Sub is a good </a:t>
            </a:r>
            <a:br>
              <a:rPr lang="en-US" altLang="zh-TW" dirty="0" smtClean="0"/>
            </a:br>
            <a:r>
              <a:rPr lang="en-US" altLang="zh-TW" dirty="0" smtClean="0"/>
              <a:t>to handle </a:t>
            </a:r>
            <a:r>
              <a:rPr lang="en-US" altLang="zh-TW" dirty="0"/>
              <a:t>asynchronous processing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525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188607"/>
            <a:ext cx="11094720" cy="1450757"/>
          </a:xfrm>
        </p:spPr>
        <p:txBody>
          <a:bodyPr>
            <a:normAutofit/>
          </a:bodyPr>
          <a:lstStyle/>
          <a:p>
            <a:r>
              <a:rPr lang="en-US" altLang="zh-TW" sz="4400" dirty="0" smtClean="0"/>
              <a:t>GCP, Step 0, </a:t>
            </a:r>
            <a:r>
              <a:rPr lang="en-US" altLang="zh-TW" sz="4400" dirty="0" err="1" smtClean="0"/>
              <a:t>DataFlow</a:t>
            </a:r>
            <a:r>
              <a:rPr lang="en-US" altLang="zh-TW" sz="4400" dirty="0" smtClean="0"/>
              <a:t/>
            </a:r>
            <a:br>
              <a:rPr lang="en-US" altLang="zh-TW" sz="4400" dirty="0" smtClean="0"/>
            </a:br>
            <a:r>
              <a:rPr lang="en-US" altLang="zh-TW" sz="4400" dirty="0"/>
              <a:t> </a:t>
            </a:r>
            <a:r>
              <a:rPr lang="en-US" altLang="zh-TW" sz="4400" dirty="0" smtClean="0"/>
              <a:t>                     </a:t>
            </a:r>
            <a:r>
              <a:rPr lang="en-US" altLang="zh-TW" sz="4400" dirty="0" err="1" smtClean="0"/>
              <a:t>DataFlow</a:t>
            </a:r>
            <a:endParaRPr lang="zh-TW" altLang="en-US" sz="20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065" y="1005168"/>
            <a:ext cx="616474" cy="57853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797" y="1763660"/>
            <a:ext cx="9170504" cy="4621237"/>
          </a:xfrm>
          <a:prstGeom prst="rect">
            <a:avLst/>
          </a:prstGeom>
        </p:spPr>
      </p:pic>
      <p:sp>
        <p:nvSpPr>
          <p:cNvPr id="12" name="圓角矩形 11"/>
          <p:cNvSpPr/>
          <p:nvPr/>
        </p:nvSpPr>
        <p:spPr>
          <a:xfrm>
            <a:off x="7959256" y="126458"/>
            <a:ext cx="3970351" cy="1575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Manage parallel  </a:t>
            </a:r>
            <a:r>
              <a:rPr lang="en-US" altLang="zh-TW" dirty="0" err="1" smtClean="0"/>
              <a:t>NoOps</a:t>
            </a:r>
            <a:r>
              <a:rPr lang="en-US" altLang="zh-TW" dirty="0" smtClean="0"/>
              <a:t> data </a:t>
            </a:r>
            <a:br>
              <a:rPr lang="en-US" altLang="zh-TW" dirty="0" smtClean="0"/>
            </a:br>
            <a:r>
              <a:rPr lang="en-US" altLang="zh-TW" dirty="0" smtClean="0"/>
              <a:t>ready for processing, </a:t>
            </a:r>
            <a:r>
              <a:rPr lang="en-US" altLang="zh-TW" dirty="0" err="1" smtClean="0"/>
              <a:t>autoscaled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907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188607"/>
            <a:ext cx="11094720" cy="1450757"/>
          </a:xfrm>
        </p:spPr>
        <p:txBody>
          <a:bodyPr>
            <a:normAutofit/>
          </a:bodyPr>
          <a:lstStyle/>
          <a:p>
            <a:r>
              <a:rPr lang="en-US" altLang="zh-TW" sz="4400" dirty="0" smtClean="0"/>
              <a:t>GCP, Step 0, Data Flow</a:t>
            </a:r>
            <a:br>
              <a:rPr lang="en-US" altLang="zh-TW" sz="4400" dirty="0" smtClean="0"/>
            </a:br>
            <a:r>
              <a:rPr lang="en-US" altLang="zh-TW" sz="4400" dirty="0"/>
              <a:t> </a:t>
            </a:r>
            <a:r>
              <a:rPr lang="en-US" altLang="zh-TW" sz="4400" dirty="0" smtClean="0"/>
              <a:t>                     </a:t>
            </a:r>
            <a:r>
              <a:rPr lang="en-US" altLang="zh-TW" sz="4400" dirty="0" err="1" smtClean="0"/>
              <a:t>DataFlow</a:t>
            </a:r>
            <a:endParaRPr lang="zh-TW" altLang="en-US" sz="20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065" y="1005168"/>
            <a:ext cx="616474" cy="57853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969" y="1769120"/>
            <a:ext cx="8924014" cy="501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1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188607"/>
            <a:ext cx="11094720" cy="1450757"/>
          </a:xfrm>
        </p:spPr>
        <p:txBody>
          <a:bodyPr>
            <a:normAutofit/>
          </a:bodyPr>
          <a:lstStyle/>
          <a:p>
            <a:r>
              <a:rPr lang="en-US" altLang="zh-TW" sz="4400" dirty="0" smtClean="0"/>
              <a:t>GCP, Step 0, Data Flow</a:t>
            </a:r>
            <a:br>
              <a:rPr lang="en-US" altLang="zh-TW" sz="4400" dirty="0" smtClean="0"/>
            </a:br>
            <a:r>
              <a:rPr lang="en-US" altLang="zh-TW" sz="4400" dirty="0" smtClean="0"/>
              <a:t>                      </a:t>
            </a:r>
            <a:r>
              <a:rPr lang="en-US" altLang="zh-TW" sz="4400" dirty="0" err="1" smtClean="0"/>
              <a:t>DataFlow</a:t>
            </a:r>
            <a:endParaRPr lang="zh-TW" altLang="en-US" sz="20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065" y="1005168"/>
            <a:ext cx="616474" cy="57853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583705"/>
            <a:ext cx="10114059" cy="5004851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2162755" y="5677231"/>
            <a:ext cx="8682823" cy="11807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/>
              <a:t>dataflow is where we see a lot of data pipelines migrating because you </a:t>
            </a:r>
            <a:r>
              <a:rPr lang="en-US" altLang="zh-TW" sz="2000" dirty="0" smtClean="0"/>
              <a:t/>
            </a:r>
            <a:br>
              <a:rPr lang="en-US" altLang="zh-TW" sz="2000" dirty="0" smtClean="0"/>
            </a:br>
            <a:r>
              <a:rPr lang="en-US" altLang="zh-TW" sz="2000" dirty="0" smtClean="0"/>
              <a:t>want</a:t>
            </a:r>
            <a:r>
              <a:rPr lang="en-US" altLang="zh-TW" sz="2000" dirty="0"/>
              <a:t> </a:t>
            </a:r>
            <a:r>
              <a:rPr lang="en-US" altLang="zh-TW" sz="2000" dirty="0" smtClean="0"/>
              <a:t>to </a:t>
            </a:r>
            <a:r>
              <a:rPr lang="en-US" altLang="zh-TW" sz="2000" dirty="0" smtClean="0">
                <a:solidFill>
                  <a:srgbClr val="FF0000"/>
                </a:solidFill>
              </a:rPr>
              <a:t>process </a:t>
            </a:r>
            <a:r>
              <a:rPr lang="en-US" altLang="zh-TW" sz="2000" dirty="0">
                <a:solidFill>
                  <a:srgbClr val="FF0000"/>
                </a:solidFill>
              </a:rPr>
              <a:t>historical data </a:t>
            </a:r>
            <a:r>
              <a:rPr lang="en-US" altLang="zh-TW" sz="2000" dirty="0"/>
              <a:t>and </a:t>
            </a:r>
            <a:r>
              <a:rPr lang="en-US" altLang="zh-TW" sz="2000" dirty="0">
                <a:solidFill>
                  <a:srgbClr val="FF0000"/>
                </a:solidFill>
              </a:rPr>
              <a:t>real-time data in an identical way</a:t>
            </a:r>
            <a:r>
              <a:rPr lang="en-US" altLang="zh-TW" sz="2000" dirty="0"/>
              <a:t>. </a:t>
            </a:r>
          </a:p>
          <a:p>
            <a:r>
              <a:rPr lang="en-US" altLang="zh-TW" sz="2000" dirty="0" smtClean="0"/>
              <a:t>Dataflow </a:t>
            </a:r>
            <a:r>
              <a:rPr lang="en-US" altLang="zh-TW" sz="2000" dirty="0"/>
              <a:t>is the essential glue in order to be able to do </a:t>
            </a:r>
            <a:r>
              <a:rPr lang="en-US" altLang="zh-TW" sz="2000" dirty="0" smtClean="0"/>
              <a:t>data </a:t>
            </a:r>
            <a:r>
              <a:rPr lang="en-US" altLang="zh-TW" sz="2000" dirty="0"/>
              <a:t>processing.</a:t>
            </a:r>
          </a:p>
        </p:txBody>
      </p:sp>
    </p:spTree>
    <p:extLst>
      <p:ext uri="{BB962C8B-B14F-4D97-AF65-F5344CB8AC3E}">
        <p14:creationId xmlns:p14="http://schemas.microsoft.com/office/powerpoint/2010/main" val="224534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1097280" y="188607"/>
            <a:ext cx="1109472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dirty="0" smtClean="0"/>
              <a:t>GCP, Step 0, Data Flow</a:t>
            </a:r>
            <a:br>
              <a:rPr lang="en-US" altLang="zh-TW" sz="4400" dirty="0" smtClean="0"/>
            </a:br>
            <a:r>
              <a:rPr lang="en-US" altLang="zh-TW" sz="4400" dirty="0" smtClean="0"/>
              <a:t>                      Pub/Sub    vs      </a:t>
            </a:r>
            <a:r>
              <a:rPr lang="en-US" altLang="zh-TW" sz="4400" dirty="0" err="1" smtClean="0"/>
              <a:t>DataFlow</a:t>
            </a:r>
            <a:endParaRPr lang="zh-TW" altLang="en-US" sz="2000" dirty="0"/>
          </a:p>
        </p:txBody>
      </p:sp>
      <p:sp>
        <p:nvSpPr>
          <p:cNvPr id="4" name="圓角矩形 3"/>
          <p:cNvSpPr/>
          <p:nvPr/>
        </p:nvSpPr>
        <p:spPr>
          <a:xfrm>
            <a:off x="1455086" y="2043485"/>
            <a:ext cx="8961120" cy="1598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 err="1" smtClean="0"/>
              <a:t>PubSub</a:t>
            </a:r>
            <a:r>
              <a:rPr lang="zh-TW" altLang="en-US" sz="2800" dirty="0" smtClean="0"/>
              <a:t>：</a:t>
            </a:r>
            <a:r>
              <a:rPr lang="en-US" altLang="zh-TW" sz="2800" dirty="0" smtClean="0"/>
              <a:t>Decoupling producer and consumer of data       	       in large organizations and complex systems</a:t>
            </a:r>
            <a:endParaRPr lang="zh-TW" altLang="en-US" sz="28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140" y="913985"/>
            <a:ext cx="616474" cy="57853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787" y="1032133"/>
            <a:ext cx="519650" cy="538896"/>
          </a:xfrm>
          <a:prstGeom prst="rect">
            <a:avLst/>
          </a:prstGeom>
        </p:spPr>
      </p:pic>
      <p:sp>
        <p:nvSpPr>
          <p:cNvPr id="12" name="圓角矩形 11"/>
          <p:cNvSpPr/>
          <p:nvPr/>
        </p:nvSpPr>
        <p:spPr>
          <a:xfrm>
            <a:off x="1455086" y="4045817"/>
            <a:ext cx="8961120" cy="17142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 err="1"/>
              <a:t>DataFlow</a:t>
            </a:r>
            <a:r>
              <a:rPr lang="zh-TW" altLang="en-US" sz="2800" dirty="0"/>
              <a:t>：</a:t>
            </a:r>
            <a:r>
              <a:rPr lang="en-US" altLang="zh-TW" sz="2800" dirty="0"/>
              <a:t>Scalable, fault-tolerant </a:t>
            </a: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en-US" altLang="zh-TW" sz="2800" dirty="0" smtClean="0"/>
              <a:t>                   </a:t>
            </a:r>
            <a:r>
              <a:rPr lang="en-US" altLang="zh-TW" sz="2800" dirty="0" err="1" smtClean="0"/>
              <a:t>mutil</a:t>
            </a:r>
            <a:r>
              <a:rPr lang="en-US" altLang="zh-TW" sz="2800" dirty="0" smtClean="0"/>
              <a:t>-step processing </a:t>
            </a:r>
            <a:r>
              <a:rPr lang="en-US" altLang="zh-TW" sz="2800" dirty="0"/>
              <a:t>of data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255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4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97280" y="188607"/>
            <a:ext cx="42367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Neural Network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46" y="1761711"/>
            <a:ext cx="8947868" cy="4732244"/>
          </a:xfrm>
          <a:prstGeom prst="rect">
            <a:avLst/>
          </a:prstGeom>
        </p:spPr>
      </p:pic>
      <p:sp>
        <p:nvSpPr>
          <p:cNvPr id="9" name="標題 1"/>
          <p:cNvSpPr txBox="1">
            <a:spLocks/>
          </p:cNvSpPr>
          <p:nvPr/>
        </p:nvSpPr>
        <p:spPr>
          <a:xfrm>
            <a:off x="1097280" y="188607"/>
            <a:ext cx="1109472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dirty="0" err="1" smtClean="0"/>
              <a:t>TensorFlow</a:t>
            </a:r>
            <a:r>
              <a:rPr lang="zh-TW" altLang="en-US" sz="4400" dirty="0" smtClean="0"/>
              <a:t>：</a:t>
            </a:r>
            <a:r>
              <a:rPr lang="en-US" altLang="zh-TW" sz="4400" dirty="0" smtClean="0">
                <a:hlinkClick r:id="rId3"/>
              </a:rPr>
              <a:t>Neural Network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6466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97280" y="188607"/>
            <a:ext cx="42367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Neural Network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671" y="1785194"/>
            <a:ext cx="9859617" cy="5072806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9112194" y="1843594"/>
            <a:ext cx="2043485" cy="5804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Numeric data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1097280" y="188607"/>
            <a:ext cx="42367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Neural Network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11" name="標題 1"/>
          <p:cNvSpPr txBox="1">
            <a:spLocks/>
          </p:cNvSpPr>
          <p:nvPr/>
        </p:nvSpPr>
        <p:spPr>
          <a:xfrm>
            <a:off x="1097280" y="188607"/>
            <a:ext cx="1109472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dirty="0" err="1" smtClean="0"/>
              <a:t>TensorFlow</a:t>
            </a:r>
            <a:r>
              <a:rPr lang="zh-TW" altLang="en-US" sz="4400" dirty="0" smtClean="0"/>
              <a:t>：</a:t>
            </a:r>
            <a:r>
              <a:rPr lang="en-US" altLang="zh-TW" sz="4400" dirty="0" smtClean="0">
                <a:hlinkClick r:id="rId3"/>
              </a:rPr>
              <a:t>Neural Network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1880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97280" y="188607"/>
            <a:ext cx="42367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Neural Network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78496"/>
            <a:ext cx="10058400" cy="4979504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8969071" y="1878496"/>
            <a:ext cx="2186609" cy="413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get_dummies</a:t>
            </a:r>
            <a:r>
              <a:rPr lang="en-US" altLang="zh-TW" dirty="0" smtClean="0"/>
              <a:t>(data)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1097280" y="188607"/>
            <a:ext cx="42367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Neural Network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11" name="標題 1"/>
          <p:cNvSpPr txBox="1">
            <a:spLocks/>
          </p:cNvSpPr>
          <p:nvPr/>
        </p:nvSpPr>
        <p:spPr>
          <a:xfrm>
            <a:off x="1097280" y="188607"/>
            <a:ext cx="1109472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dirty="0" err="1" smtClean="0"/>
              <a:t>TensorFlow</a:t>
            </a:r>
            <a:r>
              <a:rPr lang="zh-TW" altLang="en-US" sz="4400" dirty="0" smtClean="0"/>
              <a:t>：</a:t>
            </a:r>
            <a:r>
              <a:rPr lang="en-US" altLang="zh-TW" sz="4400" dirty="0" smtClean="0">
                <a:hlinkClick r:id="rId3"/>
              </a:rPr>
              <a:t>Neural Network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0866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97280" y="188607"/>
            <a:ext cx="42367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Neural Network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6822218" y="2067339"/>
            <a:ext cx="2186609" cy="413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get_dummies</a:t>
            </a:r>
            <a:r>
              <a:rPr lang="en-US" altLang="zh-TW" dirty="0" smtClean="0"/>
              <a:t>(data)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02194"/>
            <a:ext cx="10058400" cy="469767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97280" y="188607"/>
            <a:ext cx="42367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Neural Network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11" name="標題 1"/>
          <p:cNvSpPr txBox="1">
            <a:spLocks/>
          </p:cNvSpPr>
          <p:nvPr/>
        </p:nvSpPr>
        <p:spPr>
          <a:xfrm>
            <a:off x="1097280" y="188607"/>
            <a:ext cx="1109472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dirty="0" err="1" smtClean="0"/>
              <a:t>TensorFlow</a:t>
            </a:r>
            <a:r>
              <a:rPr lang="zh-TW" altLang="en-US" sz="4400" dirty="0" smtClean="0"/>
              <a:t>：</a:t>
            </a:r>
            <a:r>
              <a:rPr lang="en-US" altLang="zh-TW" sz="4400" dirty="0" smtClean="0">
                <a:hlinkClick r:id="rId3"/>
              </a:rPr>
              <a:t>Neural Network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2238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97280" y="188607"/>
            <a:ext cx="42367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Neural Network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6822218" y="2067339"/>
            <a:ext cx="2186609" cy="413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get_dummies</a:t>
            </a:r>
            <a:r>
              <a:rPr lang="en-US" altLang="zh-TW" dirty="0" smtClean="0"/>
              <a:t>(data)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45734"/>
            <a:ext cx="10058400" cy="448159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97280" y="188607"/>
            <a:ext cx="42367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Neural Network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11" name="標題 1"/>
          <p:cNvSpPr txBox="1">
            <a:spLocks/>
          </p:cNvSpPr>
          <p:nvPr/>
        </p:nvSpPr>
        <p:spPr>
          <a:xfrm>
            <a:off x="1097280" y="188607"/>
            <a:ext cx="1109472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dirty="0" err="1" smtClean="0"/>
              <a:t>TensorFlow</a:t>
            </a:r>
            <a:r>
              <a:rPr lang="zh-TW" altLang="en-US" sz="4400" dirty="0" smtClean="0"/>
              <a:t>：</a:t>
            </a:r>
            <a:r>
              <a:rPr lang="en-US" altLang="zh-TW" sz="4400" dirty="0" smtClean="0">
                <a:hlinkClick r:id="rId3"/>
              </a:rPr>
              <a:t>Neural Network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781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97280" y="188607"/>
            <a:ext cx="42367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Neural Network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6822218" y="2067339"/>
            <a:ext cx="2186609" cy="413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get_dummies</a:t>
            </a:r>
            <a:r>
              <a:rPr lang="en-US" altLang="zh-TW" dirty="0" smtClean="0"/>
              <a:t>(data)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669" y="1845734"/>
            <a:ext cx="10177669" cy="441471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097280" y="188607"/>
            <a:ext cx="42367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Neural Network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11" name="標題 1"/>
          <p:cNvSpPr txBox="1">
            <a:spLocks/>
          </p:cNvSpPr>
          <p:nvPr/>
        </p:nvSpPr>
        <p:spPr>
          <a:xfrm>
            <a:off x="1097280" y="188607"/>
            <a:ext cx="1109472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dirty="0" err="1" smtClean="0"/>
              <a:t>TensorFlow</a:t>
            </a:r>
            <a:r>
              <a:rPr lang="zh-TW" altLang="en-US" sz="4400" dirty="0" smtClean="0"/>
              <a:t>：</a:t>
            </a:r>
            <a:r>
              <a:rPr lang="en-US" altLang="zh-TW" sz="4400" dirty="0" smtClean="0">
                <a:hlinkClick r:id="rId3"/>
              </a:rPr>
              <a:t>Neural Network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0180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97280" y="188607"/>
            <a:ext cx="42367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Neural Network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751" y="1845734"/>
            <a:ext cx="10080929" cy="432267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97280" y="188607"/>
            <a:ext cx="42367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Neural Network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1097280" y="188607"/>
            <a:ext cx="1109472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smtClean="0"/>
              <a:t>TensorFlow</a:t>
            </a:r>
            <a:r>
              <a:rPr lang="zh-TW" altLang="en-US" sz="4400" smtClean="0"/>
              <a:t>：</a:t>
            </a:r>
            <a:r>
              <a:rPr lang="en-US" altLang="zh-TW" sz="4400" smtClean="0">
                <a:hlinkClick r:id="rId3" action="ppaction://hlinkfile"/>
              </a:rPr>
              <a:t>Neural Network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4312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回顧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951</TotalTime>
  <Words>290</Words>
  <Application>Microsoft Office PowerPoint</Application>
  <PresentationFormat>寬螢幕</PresentationFormat>
  <Paragraphs>65</Paragraphs>
  <Slides>29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29</vt:i4>
      </vt:variant>
    </vt:vector>
  </HeadingPairs>
  <TitlesOfParts>
    <vt:vector size="36" baseType="lpstr">
      <vt:lpstr>微軟正黑體</vt:lpstr>
      <vt:lpstr>新細明體</vt:lpstr>
      <vt:lpstr>Arial</vt:lpstr>
      <vt:lpstr>Calibri</vt:lpstr>
      <vt:lpstr>Calibri Light</vt:lpstr>
      <vt:lpstr>1_Office 佈景主題</vt:lpstr>
      <vt:lpstr>1_回顧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Message-Oriented  Architectures</vt:lpstr>
      <vt:lpstr>GCP, Step 0, Data Flow                       Pub/Sub</vt:lpstr>
      <vt:lpstr>GCP, Step 0, DataFlow                       DataFlow</vt:lpstr>
      <vt:lpstr>GCP, Step 0, Data Flow                       DataFlow</vt:lpstr>
      <vt:lpstr>GCP, Step 0, Data Flow                       DataFlow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PoHsiang Chang</dc:creator>
  <cp:lastModifiedBy>Windows 使用者</cp:lastModifiedBy>
  <cp:revision>75</cp:revision>
  <dcterms:created xsi:type="dcterms:W3CDTF">2018-11-16T06:29:05Z</dcterms:created>
  <dcterms:modified xsi:type="dcterms:W3CDTF">2018-11-20T08:35:08Z</dcterms:modified>
</cp:coreProperties>
</file>